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74" r:id="rId8"/>
    <p:sldId id="263" r:id="rId9"/>
    <p:sldId id="273" r:id="rId10"/>
    <p:sldId id="264" r:id="rId11"/>
    <p:sldId id="265" r:id="rId12"/>
    <p:sldId id="267" r:id="rId13"/>
    <p:sldId id="266" r:id="rId14"/>
    <p:sldId id="268" r:id="rId15"/>
    <p:sldId id="269" r:id="rId16"/>
    <p:sldId id="271" r:id="rId17"/>
    <p:sldId id="270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347-1FBF-4C11-8720-D04F25199AA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A3AB8-7D78-41B9-808D-98957CAAB6E3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347-1FBF-4C11-8720-D04F25199AA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A3AB8-7D78-41B9-808D-98957CAAB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347-1FBF-4C11-8720-D04F25199AA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A3AB8-7D78-41B9-808D-98957CAAB6E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347-1FBF-4C11-8720-D04F25199AA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A3AB8-7D78-41B9-808D-98957CAAB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347-1FBF-4C11-8720-D04F25199AA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A3AB8-7D78-41B9-808D-98957CAAB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347-1FBF-4C11-8720-D04F25199AA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A3AB8-7D78-41B9-808D-98957CAAB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347-1FBF-4C11-8720-D04F25199AA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A3AB8-7D78-41B9-808D-98957CAAB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347-1FBF-4C11-8720-D04F25199AA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A3AB8-7D78-41B9-808D-98957CAAB6E3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347-1FBF-4C11-8720-D04F25199AA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A3AB8-7D78-41B9-808D-98957CAAB6E3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347-1FBF-4C11-8720-D04F25199AA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A3AB8-7D78-41B9-808D-98957CAAB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347-1FBF-4C11-8720-D04F25199AA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8A3AB8-7D78-41B9-808D-98957CAAB6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C0D6347-1FBF-4C11-8720-D04F25199AAA}" type="datetimeFigureOut">
              <a:rPr lang="en-US" smtClean="0"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28A3AB8-7D78-41B9-808D-98957CAAB6E3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1"/>
            <a:ext cx="7772400" cy="1695450"/>
          </a:xfrm>
        </p:spPr>
        <p:txBody>
          <a:bodyPr>
            <a:normAutofit/>
          </a:bodyPr>
          <a:lstStyle/>
          <a:p>
            <a:r>
              <a:rPr lang="en-US" dirty="0" smtClean="0"/>
              <a:t>Engineering Principles for Elimination of Industrial and Hazardous Waste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Institution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78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disposal of industrial wastes containing heavy metals has recently attracted much attention given they can be absorbed by aquatic life and eventually enter the human food chain.</a:t>
            </a:r>
          </a:p>
          <a:p>
            <a:r>
              <a:rPr lang="en-US" dirty="0" smtClean="0"/>
              <a:t>These result in health risks for humanity.</a:t>
            </a:r>
          </a:p>
          <a:p>
            <a:r>
              <a:rPr lang="en-US" dirty="0" smtClean="0"/>
              <a:t>Various technologies have been used over time to manage and eliminate industrial and hazardous wastes.</a:t>
            </a:r>
          </a:p>
          <a:p>
            <a:r>
              <a:rPr lang="en-US" dirty="0" smtClean="0"/>
              <a:t>Adsorption techniques are the most common processes used to eliminate solid wastes from water.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88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Treatment technologies for Removal of waste from water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Chemical precipitation</a:t>
            </a:r>
          </a:p>
          <a:p>
            <a:r>
              <a:rPr lang="en-US" dirty="0" smtClean="0"/>
              <a:t>Membrane separation</a:t>
            </a:r>
          </a:p>
          <a:p>
            <a:r>
              <a:rPr lang="en-US" dirty="0" smtClean="0"/>
              <a:t>Ultrafiltration</a:t>
            </a:r>
          </a:p>
          <a:p>
            <a:r>
              <a:rPr lang="en-US" dirty="0" smtClean="0"/>
              <a:t>Adsorption</a:t>
            </a:r>
          </a:p>
          <a:p>
            <a:r>
              <a:rPr lang="en-US" dirty="0" smtClean="0"/>
              <a:t>Ion exchange</a:t>
            </a:r>
          </a:p>
          <a:p>
            <a:r>
              <a:rPr lang="en-US" dirty="0" smtClean="0"/>
              <a:t>Electrochemical degradation</a:t>
            </a:r>
          </a:p>
          <a:p>
            <a:r>
              <a:rPr lang="en-US" dirty="0" smtClean="0"/>
              <a:t>This paper will discuss adsorption technique.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</a:t>
            </a:r>
            <a:r>
              <a:rPr lang="en-US" i="1" dirty="0" smtClean="0"/>
              <a:t>(</a:t>
            </a:r>
            <a:r>
              <a:rPr lang="en-US" i="1" dirty="0" err="1" smtClean="0"/>
              <a:t>LaGrega</a:t>
            </a:r>
            <a:r>
              <a:rPr lang="en-US" i="1" dirty="0" smtClean="0"/>
              <a:t>, Buckingham </a:t>
            </a:r>
            <a:r>
              <a:rPr lang="en-US" i="1" dirty="0"/>
              <a:t>&amp; Evans, </a:t>
            </a:r>
            <a:r>
              <a:rPr lang="en-US" i="1" dirty="0" smtClean="0"/>
              <a:t>2001)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28331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Adsorption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technique involves attracting a dissolved materials and holding them on the pore spaces of the </a:t>
            </a:r>
            <a:r>
              <a:rPr lang="en-US" dirty="0" err="1" smtClean="0"/>
              <a:t>adsorber</a:t>
            </a:r>
            <a:r>
              <a:rPr lang="en-US" dirty="0" smtClean="0"/>
              <a:t> material. </a:t>
            </a:r>
          </a:p>
          <a:p>
            <a:r>
              <a:rPr lang="en-US" dirty="0" smtClean="0"/>
              <a:t>Carbon is the commonly used absorption material.</a:t>
            </a:r>
          </a:p>
          <a:p>
            <a:r>
              <a:rPr lang="en-US" dirty="0" smtClean="0"/>
              <a:t>Other materials can be used as well.</a:t>
            </a:r>
          </a:p>
          <a:p>
            <a:r>
              <a:rPr lang="en-US" dirty="0" smtClean="0"/>
              <a:t>For households, carbon adsorption is used to eliminate chlorine from water.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</a:t>
            </a:r>
            <a:r>
              <a:rPr lang="en-US" i="1" dirty="0"/>
              <a:t> </a:t>
            </a:r>
            <a:r>
              <a:rPr lang="en-US" i="1" dirty="0" smtClean="0"/>
              <a:t>(</a:t>
            </a:r>
            <a:r>
              <a:rPr lang="en-US" i="1" dirty="0" err="1" smtClean="0"/>
              <a:t>Anagoria</a:t>
            </a:r>
            <a:r>
              <a:rPr lang="en-US" i="1" dirty="0" smtClean="0"/>
              <a:t>, 2013)</a:t>
            </a:r>
          </a:p>
        </p:txBody>
      </p:sp>
    </p:spTree>
    <p:extLst>
      <p:ext uri="{BB962C8B-B14F-4D97-AF65-F5344CB8AC3E}">
        <p14:creationId xmlns:p14="http://schemas.microsoft.com/office/powerpoint/2010/main" val="188897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Home </a:t>
            </a:r>
            <a:r>
              <a:rPr lang="en-US" dirty="0"/>
              <a:t>W</a:t>
            </a:r>
            <a:r>
              <a:rPr lang="en-US" dirty="0" smtClean="0"/>
              <a:t>ater Filtration System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7950" y="2602431"/>
            <a:ext cx="6548100" cy="252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368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Anthill for collecting materials for heating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0476" y="1600200"/>
            <a:ext cx="580304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081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Commonly used Adsorbents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Silicic Acid</a:t>
            </a:r>
          </a:p>
          <a:p>
            <a:r>
              <a:rPr lang="en-US" dirty="0" smtClean="0"/>
              <a:t>Natural clay minerals</a:t>
            </a:r>
          </a:p>
          <a:p>
            <a:r>
              <a:rPr lang="en-US" dirty="0" smtClean="0"/>
              <a:t>Natural/synthetic zeolites</a:t>
            </a:r>
          </a:p>
          <a:p>
            <a:r>
              <a:rPr lang="en-US" dirty="0" smtClean="0"/>
              <a:t>Activated </a:t>
            </a:r>
            <a:r>
              <a:rPr lang="en-US" dirty="0" err="1" smtClean="0"/>
              <a:t>aluminium</a:t>
            </a:r>
            <a:r>
              <a:rPr lang="en-US" dirty="0" smtClean="0"/>
              <a:t> and silica gel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12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process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2600" y="1600200"/>
            <a:ext cx="5638800" cy="452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50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:-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water containing the solid waste to be eliminated is passed through adsorbents.</a:t>
            </a:r>
          </a:p>
          <a:p>
            <a:r>
              <a:rPr lang="en-US" dirty="0" smtClean="0"/>
              <a:t>The adsorbents absorb all the solid wastes and purifies the water.</a:t>
            </a:r>
          </a:p>
          <a:p>
            <a:r>
              <a:rPr lang="en-US" dirty="0" smtClean="0"/>
              <a:t>The purified water gets out and is collected as effluent.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95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Characteristics of Adsorbent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SEM images are prepared before and after adsorption. They show different properties altogether.</a:t>
            </a:r>
          </a:p>
          <a:p>
            <a:r>
              <a:rPr lang="en-US" dirty="0" smtClean="0"/>
              <a:t>A thermally heated anthill has different pores on its surface as shown in (a) and (b) in the next slide.</a:t>
            </a:r>
          </a:p>
          <a:p>
            <a:pPr marL="0" indent="0">
              <a:buNone/>
            </a:pPr>
            <a:r>
              <a:rPr lang="en-US" dirty="0" smtClean="0"/>
              <a:t>					(</a:t>
            </a:r>
            <a:r>
              <a:rPr lang="en-US" i="1" dirty="0" err="1" smtClean="0"/>
              <a:t>Anagoria</a:t>
            </a:r>
            <a:r>
              <a:rPr lang="en-US" i="1" dirty="0" smtClean="0"/>
              <a:t>, 2013)</a:t>
            </a:r>
          </a:p>
        </p:txBody>
      </p:sp>
    </p:spTree>
    <p:extLst>
      <p:ext uri="{BB962C8B-B14F-4D97-AF65-F5344CB8AC3E}">
        <p14:creationId xmlns:p14="http://schemas.microsoft.com/office/powerpoint/2010/main" val="291547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:- 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1091" y="2225744"/>
            <a:ext cx="7721817" cy="327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808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:-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chemical composition varies in the anthill.</a:t>
            </a:r>
          </a:p>
          <a:p>
            <a:pPr lvl="1"/>
            <a:r>
              <a:rPr lang="en-US" dirty="0" smtClean="0"/>
              <a:t>A high percentage consists silica</a:t>
            </a:r>
          </a:p>
          <a:p>
            <a:pPr lvl="1"/>
            <a:r>
              <a:rPr lang="en-US" dirty="0" smtClean="0"/>
              <a:t>Other components include:</a:t>
            </a:r>
          </a:p>
          <a:p>
            <a:pPr lvl="2"/>
            <a:r>
              <a:rPr lang="en-US" dirty="0" smtClean="0"/>
              <a:t>Alumina and</a:t>
            </a:r>
          </a:p>
          <a:p>
            <a:pPr lvl="2"/>
            <a:r>
              <a:rPr lang="en-US" dirty="0" err="1" smtClean="0"/>
              <a:t>Zircona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70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Engineering Calculations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524000"/>
            <a:ext cx="7807036" cy="422116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53529"/>
            <a:ext cx="8525248" cy="267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257800" y="5179367"/>
            <a:ext cx="3048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err="1" smtClean="0">
                <a:solidFill>
                  <a:schemeClr val="tx2"/>
                </a:solidFill>
              </a:rPr>
              <a:t>Yusuff</a:t>
            </a:r>
            <a:r>
              <a:rPr lang="en-US" sz="2400" i="1" dirty="0" smtClean="0">
                <a:solidFill>
                  <a:schemeClr val="tx2"/>
                </a:solidFill>
              </a:rPr>
              <a:t> &amp; </a:t>
            </a:r>
            <a:r>
              <a:rPr lang="en-US" sz="2400" i="1" dirty="0" err="1" smtClean="0">
                <a:solidFill>
                  <a:schemeClr val="tx2"/>
                </a:solidFill>
              </a:rPr>
              <a:t>Olateju</a:t>
            </a:r>
            <a:r>
              <a:rPr lang="en-US" sz="2400" i="1" dirty="0" smtClean="0">
                <a:solidFill>
                  <a:schemeClr val="tx2"/>
                </a:solidFill>
              </a:rPr>
              <a:t>, 2018</a:t>
            </a:r>
            <a:endParaRPr lang="en-US" sz="24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92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Calculations 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600" y="1752601"/>
            <a:ext cx="6629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758518" y="5934302"/>
            <a:ext cx="2331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 smtClean="0">
                <a:solidFill>
                  <a:schemeClr val="tx2"/>
                </a:solidFill>
              </a:rPr>
              <a:t>Yusuff</a:t>
            </a:r>
            <a:r>
              <a:rPr lang="en-US" i="1" dirty="0" smtClean="0">
                <a:solidFill>
                  <a:schemeClr val="tx2"/>
                </a:solidFill>
              </a:rPr>
              <a:t> &amp; </a:t>
            </a:r>
            <a:r>
              <a:rPr lang="en-US" i="1" dirty="0" err="1" smtClean="0">
                <a:solidFill>
                  <a:schemeClr val="tx2"/>
                </a:solidFill>
              </a:rPr>
              <a:t>Olateju</a:t>
            </a:r>
            <a:r>
              <a:rPr lang="en-US" i="1" dirty="0" smtClean="0">
                <a:solidFill>
                  <a:schemeClr val="tx2"/>
                </a:solidFill>
              </a:rPr>
              <a:t>, 2018</a:t>
            </a:r>
            <a:endParaRPr lang="en-US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51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Advantages of Adsorption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Reduces the use of chemicals thus limiting environmental pollution.</a:t>
            </a:r>
          </a:p>
          <a:p>
            <a:r>
              <a:rPr lang="en-US" dirty="0" smtClean="0"/>
              <a:t>It also removes intermediate processes.</a:t>
            </a:r>
          </a:p>
          <a:p>
            <a:r>
              <a:rPr lang="en-US" dirty="0" smtClean="0"/>
              <a:t>The reduced chemical consumption is economical and reduces financial constraints.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09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Solid industrial wastes can be detrimental.</a:t>
            </a:r>
          </a:p>
          <a:p>
            <a:r>
              <a:rPr lang="en-US" dirty="0" smtClean="0"/>
              <a:t>However, various technologies are available to eliminate solid waste from water.</a:t>
            </a:r>
          </a:p>
          <a:p>
            <a:r>
              <a:rPr lang="en-US" dirty="0" smtClean="0"/>
              <a:t>Engineering technologies have been influential over time.</a:t>
            </a:r>
          </a:p>
          <a:p>
            <a:r>
              <a:rPr lang="en-US" dirty="0" smtClean="0"/>
              <a:t>Adsorption is easy, cost effective and environmentally friendly.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30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Anagoria</a:t>
            </a:r>
            <a:r>
              <a:rPr lang="en-US" dirty="0"/>
              <a:t>. (2013). Anthill in South Tyrol [Photograph]. Retrieved from https://commons.wikimedia.org/wiki/File:2013-05-09_Ameisenhaufen_in_S%C3%BCdtirol_Formicidae_anagoria.JPG</a:t>
            </a:r>
          </a:p>
          <a:p>
            <a:r>
              <a:rPr lang="en-US" dirty="0" err="1"/>
              <a:t>LaGrega</a:t>
            </a:r>
            <a:r>
              <a:rPr lang="en-US" dirty="0"/>
              <a:t>, M. D., Buckingham, P. L., &amp; Evans, J. C. (2001). Hazardous waste management (2nd ed.). Long Grove, IL: Waveland Press.</a:t>
            </a:r>
          </a:p>
          <a:p>
            <a:r>
              <a:rPr lang="en-US" dirty="0" err="1"/>
              <a:t>Yusuff</a:t>
            </a:r>
            <a:r>
              <a:rPr lang="en-US" dirty="0"/>
              <a:t>, A. S., &amp; </a:t>
            </a:r>
            <a:r>
              <a:rPr lang="en-US" dirty="0" err="1"/>
              <a:t>Olateju</a:t>
            </a:r>
            <a:r>
              <a:rPr lang="en-US" dirty="0"/>
              <a:t>, I. I. (2018). Experimental investigation of adsorption capacity of anthill in the removal of heavy metals from aqueous solution. Environmental Quality Management, 27(3), 53–59. Retrieved from https://libraryresources.columbiasouthern.edu/login?url=http://search.ebscohost.com/login.aspx?direct=true&amp;db=bsu&amp;AN=130104586&amp;site=ehost-live&amp;scope=site</a:t>
            </a:r>
          </a:p>
        </p:txBody>
      </p:sp>
    </p:spTree>
    <p:extLst>
      <p:ext uri="{BB962C8B-B14F-4D97-AF65-F5344CB8AC3E}">
        <p14:creationId xmlns:p14="http://schemas.microsoft.com/office/powerpoint/2010/main" val="271091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1651794"/>
            <a:ext cx="883920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630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204</TotalTime>
  <Words>473</Words>
  <Application>Microsoft Office PowerPoint</Application>
  <PresentationFormat>On-screen Show (4:3)</PresentationFormat>
  <Paragraphs>63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Thatch</vt:lpstr>
      <vt:lpstr>Engineering Principles for Elimination of Industrial and Hazardous Waste</vt:lpstr>
      <vt:lpstr>Introduction </vt:lpstr>
      <vt:lpstr>Treatment technologies for Removal of waste from water</vt:lpstr>
      <vt:lpstr>Adsorption</vt:lpstr>
      <vt:lpstr>Home Water Filtration System</vt:lpstr>
      <vt:lpstr>Anthill for collecting materials for heating</vt:lpstr>
      <vt:lpstr>Commonly used Adsorbents</vt:lpstr>
      <vt:lpstr>The process</vt:lpstr>
      <vt:lpstr>Cont:- </vt:lpstr>
      <vt:lpstr>Characteristics of Adsorbent Materials</vt:lpstr>
      <vt:lpstr>Cont:- </vt:lpstr>
      <vt:lpstr>Cont:-</vt:lpstr>
      <vt:lpstr>Engineering Calculations</vt:lpstr>
      <vt:lpstr>Calculations </vt:lpstr>
      <vt:lpstr>Advantages of Adsorption</vt:lpstr>
      <vt:lpstr>Conclusion </vt:lpstr>
      <vt:lpstr>References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Charlie Adung'o</dc:creator>
  <cp:lastModifiedBy>hp</cp:lastModifiedBy>
  <cp:revision>18</cp:revision>
  <dcterms:created xsi:type="dcterms:W3CDTF">2020-07-09T14:06:32Z</dcterms:created>
  <dcterms:modified xsi:type="dcterms:W3CDTF">2020-07-09T17:43:32Z</dcterms:modified>
</cp:coreProperties>
</file>